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94" r:id="rId3"/>
    <p:sldId id="259" r:id="rId4"/>
    <p:sldId id="285" r:id="rId5"/>
    <p:sldId id="277" r:id="rId6"/>
    <p:sldId id="278" r:id="rId7"/>
    <p:sldId id="279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80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68E46-30B1-4E71-8C53-6C3D626EBF37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D7EC6-47A4-4184-A648-A4B684D15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8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81409-CC84-41C9-89CC-86D8085330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4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EC69-111C-4338-B219-2B49E1F2343E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A622-4536-4378-B34A-ECD5DB6B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9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EC69-111C-4338-B219-2B49E1F2343E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A622-4536-4378-B34A-ECD5DB6B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5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EC69-111C-4338-B219-2B49E1F2343E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A622-4536-4378-B34A-ECD5DB6B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6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EC69-111C-4338-B219-2B49E1F2343E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A622-4536-4378-B34A-ECD5DB6B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8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EC69-111C-4338-B219-2B49E1F2343E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A622-4536-4378-B34A-ECD5DB6B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9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EC69-111C-4338-B219-2B49E1F2343E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A622-4536-4378-B34A-ECD5DB6B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6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EC69-111C-4338-B219-2B49E1F2343E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A622-4536-4378-B34A-ECD5DB6B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EC69-111C-4338-B219-2B49E1F2343E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A622-4536-4378-B34A-ECD5DB6B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3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EC69-111C-4338-B219-2B49E1F2343E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A622-4536-4378-B34A-ECD5DB6B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9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EC69-111C-4338-B219-2B49E1F2343E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A622-4536-4378-B34A-ECD5DB6B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1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EC69-111C-4338-B219-2B49E1F2343E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A622-4536-4378-B34A-ECD5DB6B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0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FEC69-111C-4338-B219-2B49E1F2343E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3A622-4536-4378-B34A-ECD5DB6B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7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slide" Target="slide8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slide" Target="slide8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12.png"/><Relationship Id="rId5" Type="http://schemas.microsoft.com/office/2007/relationships/media" Target="../media/media3.m4a"/><Relationship Id="rId10" Type="http://schemas.openxmlformats.org/officeDocument/2006/relationships/image" Target="../media/image11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6.m4a"/><Relationship Id="rId7" Type="http://schemas.microsoft.com/office/2007/relationships/media" Target="../media/media8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openxmlformats.org/officeDocument/2006/relationships/image" Target="../media/image12.png"/><Relationship Id="rId5" Type="http://schemas.microsoft.com/office/2007/relationships/media" Target="../media/media7.m4a"/><Relationship Id="rId10" Type="http://schemas.openxmlformats.org/officeDocument/2006/relationships/image" Target="../media/image13.png"/><Relationship Id="rId4" Type="http://schemas.openxmlformats.org/officeDocument/2006/relationships/audio" Target="../media/media6.m4a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openxmlformats.org/officeDocument/2006/relationships/image" Target="../media/image12.png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image" Target="../media/image1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openxmlformats.org/officeDocument/2006/relationships/slideLayout" Target="../slideLayouts/slideLayout2.xml"/><Relationship Id="rId5" Type="http://schemas.microsoft.com/office/2007/relationships/media" Target="../media/media11.m4a"/><Relationship Id="rId10" Type="http://schemas.openxmlformats.org/officeDocument/2006/relationships/audio" Target="../media/media13.m4a"/><Relationship Id="rId4" Type="http://schemas.openxmlformats.org/officeDocument/2006/relationships/audio" Target="../media/media10.m4a"/><Relationship Id="rId9" Type="http://schemas.microsoft.com/office/2007/relationships/media" Target="../media/media13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4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slide" Target="slide12.xml"/><Relationship Id="rId5" Type="http://schemas.openxmlformats.org/officeDocument/2006/relationships/slide" Target="slide13.xml"/><Relationship Id="rId10" Type="http://schemas.openxmlformats.org/officeDocument/2006/relationships/image" Target="../media/image15.png"/><Relationship Id="rId4" Type="http://schemas.openxmlformats.org/officeDocument/2006/relationships/slide" Target="slide11.xml"/><Relationship Id="rId9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d9GcRTK8jCV0E4w14-nJvGo740ee8XP1sH99hnQJsi4xUa8hNaQg_Ms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181600"/>
            <a:ext cx="3429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ANd9GcRW28sGPfMf2Ecv9d4I5fB3iSAiJuHGp5X-un0ScQ1oZYXwdIGw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52976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ANd9GcRW28sGPfMf2Ecv9d4I5fB3iSAiJuHGp5X-un0ScQ1oZYXwdIGw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752976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ANd9GcRW28sGPfMf2Ecv9d4I5fB3iSAiJuHGp5X-un0ScQ1oZYXwdIGw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ANd9GcRW28sGPfMf2Ecv9d4I5fB3iSAiJuHGp5X-un0ScQ1oZYXwdIGw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1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AutoShape 7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56" name="WordArt 9"/>
          <p:cNvSpPr>
            <a:spLocks noChangeArrowheads="1" noChangeShapeType="1" noTextEdit="1"/>
          </p:cNvSpPr>
          <p:nvPr/>
        </p:nvSpPr>
        <p:spPr bwMode="auto">
          <a:xfrm>
            <a:off x="3352800" y="1371600"/>
            <a:ext cx="5562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Good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morning!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81" name="Picture 5" descr="1145083dy2f1jv4j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0000" y="0"/>
            <a:ext cx="457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5" descr="1145083dy2f1jv4j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67700" y="3009900"/>
            <a:ext cx="373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5" descr="1145083dy2f1jv4j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038" y="3052763"/>
            <a:ext cx="3541713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22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110"/>
            <a:ext cx="12192001" cy="6925110"/>
          </a:xfrm>
          <a:prstGeom prst="rect">
            <a:avLst/>
          </a:prstGeom>
        </p:spPr>
      </p:pic>
      <p:sp>
        <p:nvSpPr>
          <p:cNvPr id="7" name="Curved Up Arrow 6">
            <a:hlinkClick r:id="rId6" action="ppaction://hlinksldjump"/>
          </p:cNvPr>
          <p:cNvSpPr/>
          <p:nvPr/>
        </p:nvSpPr>
        <p:spPr>
          <a:xfrm>
            <a:off x="10826931" y="6015446"/>
            <a:ext cx="10668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4526" y="686812"/>
            <a:ext cx="772294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NUMBER!!!</a:t>
            </a:r>
          </a:p>
          <a:p>
            <a:pPr algn="ctr"/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(300 points)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398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236" y="12510"/>
            <a:ext cx="9144000" cy="135909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___________like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( 300 point )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803" y="5943600"/>
            <a:ext cx="91440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5400" b="1" dirty="0">
                <a:solidFill>
                  <a:srgbClr val="002060"/>
                </a:solidFill>
                <a:latin typeface="+mj-lt"/>
                <a:cs typeface="Calibri" pitchFamily="34" charset="0"/>
              </a:rPr>
              <a:t>     Snow White /Kind</a:t>
            </a:r>
            <a:endParaRPr lang="en-US" sz="5400" b="1" dirty="0">
              <a:solidFill>
                <a:srgbClr val="00206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4" name="Curved Up Arrow 3">
            <a:hlinkClick r:id="rId2" action="ppaction://hlinksldjump"/>
          </p:cNvPr>
          <p:cNvSpPr/>
          <p:nvPr/>
        </p:nvSpPr>
        <p:spPr>
          <a:xfrm>
            <a:off x="9372600" y="6172200"/>
            <a:ext cx="1295400" cy="685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76400" y="13716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1" dirty="0">
                <a:solidFill>
                  <a:srgbClr val="FF0000"/>
                </a:solidFill>
                <a:latin typeface="+mj-lt"/>
                <a:cs typeface="Calibri" pitchFamily="34" charset="0"/>
              </a:rPr>
              <a:t>She’s Kind.</a:t>
            </a:r>
            <a:endParaRPr lang="en-US" sz="5400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2052" name="Picture 4" descr="Image result for snow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267200" y="-152400"/>
            <a:ext cx="45720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5400" b="1" dirty="0">
                <a:solidFill>
                  <a:srgbClr val="FF0000"/>
                </a:solidFill>
                <a:latin typeface="+mj-lt"/>
                <a:cs typeface="Calibri" pitchFamily="34" charset="0"/>
              </a:rPr>
              <a:t>Snow White</a:t>
            </a:r>
            <a:endParaRPr lang="en-US" sz="5400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433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478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What’s _______   like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( 250 point )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426191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latin typeface="+mj-lt"/>
              </a:rPr>
              <a:t>It’s clever</a:t>
            </a:r>
            <a:r>
              <a:rPr lang="en-US" sz="6000" b="1" dirty="0">
                <a:solidFill>
                  <a:srgbClr val="FF0000"/>
                </a:solidFill>
                <a:latin typeface="+mj-lt"/>
              </a:rPr>
              <a:t>. </a:t>
            </a:r>
          </a:p>
        </p:txBody>
      </p:sp>
      <p:sp>
        <p:nvSpPr>
          <p:cNvPr id="4" name="Curved Up Arrow 3">
            <a:hlinkClick r:id="rId2" action="ppaction://hlinksldjump"/>
          </p:cNvPr>
          <p:cNvSpPr/>
          <p:nvPr/>
        </p:nvSpPr>
        <p:spPr>
          <a:xfrm>
            <a:off x="9601200" y="6291619"/>
            <a:ext cx="1066800" cy="5823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Image result for the fox story cle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1"/>
            <a:ext cx="9144000" cy="408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04950" y="6076666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6000" b="1" dirty="0">
                <a:solidFill>
                  <a:srgbClr val="FF0000"/>
                </a:solidFill>
                <a:latin typeface="+mj-lt"/>
              </a:rPr>
              <a:t>The Fox / clever</a:t>
            </a:r>
            <a:r>
              <a:rPr lang="en-US" sz="6000" b="1" dirty="0">
                <a:solidFill>
                  <a:srgbClr val="FF0000"/>
                </a:solidFill>
                <a:latin typeface="+mj-lt"/>
              </a:rPr>
              <a:t>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36108" y="-228600"/>
            <a:ext cx="3352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F0000"/>
                </a:solidFill>
                <a:latin typeface="+mj-lt"/>
              </a:rPr>
              <a:t>The Fox</a:t>
            </a:r>
            <a:endParaRPr lang="en-US" sz="6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339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76843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983" y="205505"/>
            <a:ext cx="12192001" cy="69251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81247" y="1608784"/>
            <a:ext cx="772294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NUMBER!!!</a:t>
            </a:r>
          </a:p>
          <a:p>
            <a:pPr algn="ctr"/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(300 points)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Curved Up Arrow 7">
            <a:hlinkClick r:id="rId6" action="ppaction://hlinksldjump"/>
          </p:cNvPr>
          <p:cNvSpPr/>
          <p:nvPr/>
        </p:nvSpPr>
        <p:spPr>
          <a:xfrm>
            <a:off x="9220200" y="5638800"/>
            <a:ext cx="10668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5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155" y="0"/>
            <a:ext cx="9144000" cy="14478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at’s ___  like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( 350 point )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9144000" cy="805218"/>
          </a:xfrm>
        </p:spPr>
        <p:txBody>
          <a:bodyPr>
            <a:noAutofit/>
          </a:bodyPr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+mj-lt"/>
                <a:cs typeface="Calibri" pitchFamily="34" charset="0"/>
              </a:rPr>
              <a:t> She’s gentle</a:t>
            </a:r>
            <a:r>
              <a:rPr lang="en-US" sz="5400" b="1" dirty="0">
                <a:solidFill>
                  <a:srgbClr val="FF0000"/>
                </a:solidFill>
                <a:latin typeface="+mj-lt"/>
                <a:cs typeface="Calibri" pitchFamily="34" charset="0"/>
              </a:rPr>
              <a:t>. </a:t>
            </a:r>
          </a:p>
        </p:txBody>
      </p:sp>
      <p:sp>
        <p:nvSpPr>
          <p:cNvPr id="4" name="Curved Up Arrow 3">
            <a:hlinkClick r:id="rId2" action="ppaction://hlinksldjump"/>
          </p:cNvPr>
          <p:cNvSpPr/>
          <p:nvPr/>
        </p:nvSpPr>
        <p:spPr>
          <a:xfrm>
            <a:off x="9372600" y="6134100"/>
            <a:ext cx="1219200" cy="685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0" y="60198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5400" b="1" dirty="0">
                <a:solidFill>
                  <a:srgbClr val="FF0000"/>
                </a:solidFill>
                <a:latin typeface="+mj-lt"/>
                <a:cs typeface="Calibri" pitchFamily="34" charset="0"/>
              </a:rPr>
              <a:t>Tam / Gentle</a:t>
            </a:r>
            <a:endParaRPr lang="en-US" sz="5400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85096" y="-76200"/>
            <a:ext cx="29718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5400" b="1" dirty="0">
                <a:solidFill>
                  <a:srgbClr val="FF0000"/>
                </a:solidFill>
                <a:latin typeface="+mj-lt"/>
                <a:cs typeface="Calibri" pitchFamily="34" charset="0"/>
              </a:rPr>
              <a:t>Tam  </a:t>
            </a:r>
            <a:endParaRPr lang="en-US" sz="5400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4098" name="Picture 2" descr="Image result for cô tấ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91440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0653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590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A-Frame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57201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5029201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5029201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381001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star_tip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star_tip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150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star_tip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2" descr="star_tip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27432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3" descr="star_tip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7150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4" descr="blumen-pflanzen085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715000"/>
            <a:ext cx="243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0" name="WordArt 16"/>
          <p:cNvSpPr>
            <a:spLocks noChangeArrowheads="1" noChangeShapeType="1" noTextEdit="1"/>
          </p:cNvSpPr>
          <p:nvPr/>
        </p:nvSpPr>
        <p:spPr bwMode="auto">
          <a:xfrm>
            <a:off x="3505200" y="2057400"/>
            <a:ext cx="4724400" cy="1371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2438400" y="2209800"/>
            <a:ext cx="7467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400" dirty="0">
                <a:solidFill>
                  <a:srgbClr val="000000"/>
                </a:solidFill>
                <a:latin typeface=".VnAristote" panose="020B7200000000000000" pitchFamily="34" charset="0"/>
                <a:cs typeface="Times New Roman" panose="02020603050405020304" pitchFamily="18" charset="0"/>
              </a:rPr>
              <a:t/>
            </a:r>
            <a:br>
              <a:rPr lang="en-US" sz="5400" dirty="0">
                <a:solidFill>
                  <a:srgbClr val="000000"/>
                </a:solidFill>
                <a:latin typeface=".VnAristote" panose="020B7200000000000000" pitchFamily="34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rgbClr val="000000"/>
                </a:solidFill>
                <a:latin typeface=".VnAristote" panose="020B7200000000000000" pitchFamily="34" charset="0"/>
                <a:cs typeface="Times New Roman" panose="02020603050405020304" pitchFamily="18" charset="0"/>
              </a:rPr>
              <a:t>-Do exercises on workbook.</a:t>
            </a:r>
            <a:br>
              <a:rPr lang="en-US" sz="5400" dirty="0">
                <a:solidFill>
                  <a:srgbClr val="000000"/>
                </a:solidFill>
                <a:latin typeface=".VnAristote" panose="020B7200000000000000" pitchFamily="34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rgbClr val="000000"/>
                </a:solidFill>
                <a:latin typeface=".VnAristote" panose="020B7200000000000000" pitchFamily="34" charset="0"/>
                <a:cs typeface="Times New Roman" panose="02020603050405020304" pitchFamily="18" charset="0"/>
              </a:rPr>
              <a:t>-Prepare </a:t>
            </a:r>
            <a:r>
              <a:rPr lang="en-US" sz="5400" dirty="0" smtClean="0">
                <a:solidFill>
                  <a:srgbClr val="000000"/>
                </a:solidFill>
                <a:latin typeface=".VnAristote" panose="020B7200000000000000" pitchFamily="34" charset="0"/>
                <a:cs typeface="Times New Roman" panose="02020603050405020304" pitchFamily="18" charset="0"/>
              </a:rPr>
              <a:t>next </a:t>
            </a:r>
            <a:r>
              <a:rPr lang="en-US" sz="5400" dirty="0">
                <a:solidFill>
                  <a:srgbClr val="000000"/>
                </a:solidFill>
                <a:latin typeface=".VnAristote" panose="020B7200000000000000" pitchFamily="34" charset="0"/>
                <a:cs typeface="Times New Roman" panose="02020603050405020304" pitchFamily="18" charset="0"/>
              </a:rPr>
              <a:t>lesson.</a:t>
            </a:r>
          </a:p>
        </p:txBody>
      </p:sp>
    </p:spTree>
    <p:extLst>
      <p:ext uri="{BB962C8B-B14F-4D97-AF65-F5344CB8AC3E}">
        <p14:creationId xmlns:p14="http://schemas.microsoft.com/office/powerpoint/2010/main" val="370379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0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5" name="Picture 4" descr="k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0152" y="0"/>
            <a:ext cx="12453870" cy="8068614"/>
          </a:xfrm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209800" y="1600200"/>
            <a:ext cx="762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/>
          </a:p>
        </p:txBody>
      </p:sp>
      <p:sp>
        <p:nvSpPr>
          <p:cNvPr id="8" name="Rectangle 7"/>
          <p:cNvSpPr/>
          <p:nvPr/>
        </p:nvSpPr>
        <p:spPr>
          <a:xfrm>
            <a:off x="2819401" y="1295400"/>
            <a:ext cx="7143687" cy="2308324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Thank you</a:t>
            </a:r>
          </a:p>
          <a:p>
            <a:pPr algn="ctr">
              <a:defRPr/>
            </a:pP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for your attention!</a:t>
            </a:r>
          </a:p>
        </p:txBody>
      </p:sp>
      <p:sp>
        <p:nvSpPr>
          <p:cNvPr id="9" name="Rectangle 8"/>
          <p:cNvSpPr/>
          <p:nvPr/>
        </p:nvSpPr>
        <p:spPr>
          <a:xfrm>
            <a:off x="3394075" y="2551114"/>
            <a:ext cx="184150" cy="923925"/>
          </a:xfrm>
          <a:prstGeom prst="rect">
            <a:avLst/>
          </a:prstGeom>
          <a:noFill/>
        </p:spPr>
        <p:txBody>
          <a:bodyPr wrap="none">
            <a:prstTxWarp prst="textArchUpPour">
              <a:avLst/>
            </a:prstTxWarp>
            <a:spAutoFit/>
          </a:bodyPr>
          <a:lstStyle/>
          <a:p>
            <a:pPr algn="ctr">
              <a:defRPr/>
            </a:pP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3800" y="3657600"/>
            <a:ext cx="5105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.VnAristote" pitchFamily="34" charset="0"/>
                <a:cs typeface="Arial" charset="0"/>
              </a:rPr>
              <a:t>Good bye!</a:t>
            </a:r>
          </a:p>
        </p:txBody>
      </p:sp>
    </p:spTree>
    <p:extLst>
      <p:ext uri="{BB962C8B-B14F-4D97-AF65-F5344CB8AC3E}">
        <p14:creationId xmlns:p14="http://schemas.microsoft.com/office/powerpoint/2010/main" val="299006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930634">
            <a:off x="1194070" y="1876880"/>
            <a:ext cx="89538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SLAP THE BOARD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45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608264" y="1752601"/>
            <a:ext cx="7945437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>
                <a:solidFill>
                  <a:schemeClr val="tx2"/>
                </a:solidFill>
                <a:latin typeface="Comic Sans MS" panose="030F0702030302020204" pitchFamily="66" charset="0"/>
              </a:rPr>
              <a:t>Unit 8</a:t>
            </a:r>
            <a:r>
              <a:rPr lang="en-US" sz="3600" b="1" dirty="0">
                <a:solidFill>
                  <a:schemeClr val="tx2"/>
                </a:solidFill>
                <a:latin typeface="Comic Sans MS" panose="030F0702030302020204" pitchFamily="66" charset="0"/>
              </a:rPr>
              <a:t>: W</a:t>
            </a:r>
            <a:r>
              <a:rPr lang="en-US" sz="3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hat </a:t>
            </a:r>
            <a:r>
              <a:rPr lang="en-US" sz="3600" b="1" dirty="0">
                <a:solidFill>
                  <a:schemeClr val="tx2"/>
                </a:solidFill>
                <a:latin typeface="Comic Sans MS" panose="030F0702030302020204" pitchFamily="66" charset="0"/>
              </a:rPr>
              <a:t>are you reading</a:t>
            </a:r>
            <a:r>
              <a:rPr lang="vi-VN" sz="3600" b="1" dirty="0">
                <a:solidFill>
                  <a:schemeClr val="tx2"/>
                </a:solidFill>
                <a:latin typeface="Comic Sans MS" panose="030F0702030302020204" pitchFamily="66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vi-VN" sz="3600" b="1" dirty="0">
                <a:solidFill>
                  <a:srgbClr val="3333CC"/>
                </a:solidFill>
              </a:rPr>
              <a:t>		</a:t>
            </a:r>
            <a:r>
              <a:rPr lang="vi-VN" sz="3600" b="1" u="sng" dirty="0">
                <a:solidFill>
                  <a:srgbClr val="3333CC"/>
                </a:solidFill>
                <a:latin typeface="Comic Sans MS" panose="030F0702030302020204" pitchFamily="66" charset="0"/>
              </a:rPr>
              <a:t>Lesson </a:t>
            </a:r>
            <a:r>
              <a:rPr lang="en-US" sz="3600" b="1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>2</a:t>
            </a:r>
            <a:r>
              <a:rPr lang="vi-VN" sz="3600" b="1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> </a:t>
            </a:r>
            <a:r>
              <a:rPr lang="vi-VN" sz="3600" b="1" dirty="0">
                <a:solidFill>
                  <a:srgbClr val="3333CC"/>
                </a:solidFill>
                <a:latin typeface="Comic Sans MS" panose="030F0702030302020204" pitchFamily="66" charset="0"/>
              </a:rPr>
              <a:t>– </a:t>
            </a:r>
            <a:r>
              <a:rPr lang="vi-VN" sz="3600" b="1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>P</a:t>
            </a:r>
            <a:r>
              <a:rPr lang="en-US" sz="3600" b="1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>1</a:t>
            </a:r>
            <a:r>
              <a:rPr lang="vi-VN" sz="3600" b="1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>, </a:t>
            </a:r>
            <a:r>
              <a:rPr lang="en-US" sz="3600" b="1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>2</a:t>
            </a:r>
            <a:r>
              <a:rPr lang="vi-VN" sz="3600" b="1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>, </a:t>
            </a:r>
            <a:r>
              <a:rPr lang="en-US" sz="3600" b="1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>3</a:t>
            </a:r>
            <a:endParaRPr lang="vi-VN" sz="3600" b="1" dirty="0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2895600" y="609601"/>
            <a:ext cx="632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>Thursday</a:t>
            </a:r>
            <a:r>
              <a:rPr lang="vi-VN" sz="2800" b="1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>,</a:t>
            </a:r>
            <a:r>
              <a:rPr lang="en-US" sz="2800" b="1" dirty="0" err="1" smtClean="0">
                <a:solidFill>
                  <a:srgbClr val="3333CC"/>
                </a:solidFill>
                <a:latin typeface="Comic Sans MS" panose="030F0702030302020204" pitchFamily="66" charset="0"/>
              </a:rPr>
              <a:t>Novem</a:t>
            </a:r>
            <a:r>
              <a:rPr lang="vi-VN" sz="2800" b="1" dirty="0">
                <a:solidFill>
                  <a:srgbClr val="3333CC"/>
                </a:solidFill>
                <a:latin typeface="Comic Sans MS" panose="030F0702030302020204" pitchFamily="66" charset="0"/>
              </a:rPr>
              <a:t>ber </a:t>
            </a:r>
            <a:r>
              <a:rPr lang="en-US" sz="2800" b="1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>09</a:t>
            </a:r>
            <a:r>
              <a:rPr lang="en-US" sz="2800" b="1" baseline="30000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>th</a:t>
            </a:r>
            <a:r>
              <a:rPr lang="en-US" sz="2800" b="1" dirty="0">
                <a:solidFill>
                  <a:srgbClr val="3333CC"/>
                </a:solidFill>
                <a:latin typeface="Comic Sans MS" panose="030F0702030302020204" pitchFamily="66" charset="0"/>
              </a:rPr>
              <a:t>,</a:t>
            </a:r>
            <a:r>
              <a:rPr lang="vi-VN" sz="2800" b="1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>201</a:t>
            </a:r>
            <a:r>
              <a:rPr lang="en-US" sz="2800" b="1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>7</a:t>
            </a:r>
            <a:endParaRPr lang="vi-VN" sz="2800" b="1" dirty="0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reeform 243"/>
          <p:cNvSpPr>
            <a:spLocks/>
          </p:cNvSpPr>
          <p:nvPr/>
        </p:nvSpPr>
        <p:spPr bwMode="auto">
          <a:xfrm>
            <a:off x="1714500" y="0"/>
            <a:ext cx="8839200" cy="609600"/>
          </a:xfrm>
          <a:custGeom>
            <a:avLst/>
            <a:gdLst>
              <a:gd name="T0" fmla="*/ 16 w 3704"/>
              <a:gd name="T1" fmla="*/ 256 h 640"/>
              <a:gd name="T2" fmla="*/ 592 w 3704"/>
              <a:gd name="T3" fmla="*/ 16 h 640"/>
              <a:gd name="T4" fmla="*/ 1216 w 3704"/>
              <a:gd name="T5" fmla="*/ 160 h 640"/>
              <a:gd name="T6" fmla="*/ 1744 w 3704"/>
              <a:gd name="T7" fmla="*/ 64 h 640"/>
              <a:gd name="T8" fmla="*/ 2560 w 3704"/>
              <a:gd name="T9" fmla="*/ 208 h 640"/>
              <a:gd name="T10" fmla="*/ 3552 w 3704"/>
              <a:gd name="T11" fmla="*/ 58 h 640"/>
              <a:gd name="T12" fmla="*/ 3472 w 3704"/>
              <a:gd name="T13" fmla="*/ 448 h 640"/>
              <a:gd name="T14" fmla="*/ 3520 w 3704"/>
              <a:gd name="T15" fmla="*/ 640 h 640"/>
              <a:gd name="T16" fmla="*/ 3472 w 3704"/>
              <a:gd name="T17" fmla="*/ 448 h 640"/>
              <a:gd name="T18" fmla="*/ 3568 w 3704"/>
              <a:gd name="T19" fmla="*/ 160 h 640"/>
              <a:gd name="T20" fmla="*/ 3472 w 3704"/>
              <a:gd name="T21" fmla="*/ 112 h 640"/>
              <a:gd name="T22" fmla="*/ 2800 w 3704"/>
              <a:gd name="T23" fmla="*/ 160 h 640"/>
              <a:gd name="T24" fmla="*/ 2272 w 3704"/>
              <a:gd name="T25" fmla="*/ 256 h 640"/>
              <a:gd name="T26" fmla="*/ 1600 w 3704"/>
              <a:gd name="T27" fmla="*/ 64 h 640"/>
              <a:gd name="T28" fmla="*/ 1024 w 3704"/>
              <a:gd name="T29" fmla="*/ 160 h 640"/>
              <a:gd name="T30" fmla="*/ 496 w 3704"/>
              <a:gd name="T31" fmla="*/ 16 h 640"/>
              <a:gd name="T32" fmla="*/ 16 w 3704"/>
              <a:gd name="T33" fmla="*/ 256 h 6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04"/>
              <a:gd name="T52" fmla="*/ 0 h 640"/>
              <a:gd name="T53" fmla="*/ 3704 w 3704"/>
              <a:gd name="T54" fmla="*/ 640 h 6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243"/>
          <p:cNvSpPr>
            <a:spLocks/>
          </p:cNvSpPr>
          <p:nvPr/>
        </p:nvSpPr>
        <p:spPr bwMode="auto">
          <a:xfrm rot="16200000">
            <a:off x="-1181100" y="3086100"/>
            <a:ext cx="6248400" cy="685800"/>
          </a:xfrm>
          <a:custGeom>
            <a:avLst/>
            <a:gdLst>
              <a:gd name="T0" fmla="*/ 16 w 3704"/>
              <a:gd name="T1" fmla="*/ 256 h 640"/>
              <a:gd name="T2" fmla="*/ 592 w 3704"/>
              <a:gd name="T3" fmla="*/ 16 h 640"/>
              <a:gd name="T4" fmla="*/ 1216 w 3704"/>
              <a:gd name="T5" fmla="*/ 160 h 640"/>
              <a:gd name="T6" fmla="*/ 1744 w 3704"/>
              <a:gd name="T7" fmla="*/ 64 h 640"/>
              <a:gd name="T8" fmla="*/ 2560 w 3704"/>
              <a:gd name="T9" fmla="*/ 208 h 640"/>
              <a:gd name="T10" fmla="*/ 3552 w 3704"/>
              <a:gd name="T11" fmla="*/ 58 h 640"/>
              <a:gd name="T12" fmla="*/ 3472 w 3704"/>
              <a:gd name="T13" fmla="*/ 448 h 640"/>
              <a:gd name="T14" fmla="*/ 3520 w 3704"/>
              <a:gd name="T15" fmla="*/ 640 h 640"/>
              <a:gd name="T16" fmla="*/ 3472 w 3704"/>
              <a:gd name="T17" fmla="*/ 448 h 640"/>
              <a:gd name="T18" fmla="*/ 3568 w 3704"/>
              <a:gd name="T19" fmla="*/ 160 h 640"/>
              <a:gd name="T20" fmla="*/ 3472 w 3704"/>
              <a:gd name="T21" fmla="*/ 112 h 640"/>
              <a:gd name="T22" fmla="*/ 2800 w 3704"/>
              <a:gd name="T23" fmla="*/ 160 h 640"/>
              <a:gd name="T24" fmla="*/ 2272 w 3704"/>
              <a:gd name="T25" fmla="*/ 256 h 640"/>
              <a:gd name="T26" fmla="*/ 1600 w 3704"/>
              <a:gd name="T27" fmla="*/ 64 h 640"/>
              <a:gd name="T28" fmla="*/ 1024 w 3704"/>
              <a:gd name="T29" fmla="*/ 160 h 640"/>
              <a:gd name="T30" fmla="*/ 496 w 3704"/>
              <a:gd name="T31" fmla="*/ 16 h 640"/>
              <a:gd name="T32" fmla="*/ 16 w 3704"/>
              <a:gd name="T33" fmla="*/ 256 h 6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04"/>
              <a:gd name="T52" fmla="*/ 0 h 640"/>
              <a:gd name="T53" fmla="*/ 3704 w 3704"/>
              <a:gd name="T54" fmla="*/ 640 h 6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 vert="eaVert"/>
          <a:lstStyle/>
          <a:p>
            <a:pPr>
              <a:defRPr/>
            </a:pPr>
            <a:endParaRPr lang="en-US"/>
          </a:p>
        </p:txBody>
      </p:sp>
      <p:sp>
        <p:nvSpPr>
          <p:cNvPr id="6" name="Freeform 243"/>
          <p:cNvSpPr>
            <a:spLocks/>
          </p:cNvSpPr>
          <p:nvPr/>
        </p:nvSpPr>
        <p:spPr bwMode="auto">
          <a:xfrm rot="10800000">
            <a:off x="1524000" y="5943600"/>
            <a:ext cx="9029700" cy="762000"/>
          </a:xfrm>
          <a:custGeom>
            <a:avLst/>
            <a:gdLst>
              <a:gd name="T0" fmla="*/ 16 w 3704"/>
              <a:gd name="T1" fmla="*/ 256 h 640"/>
              <a:gd name="T2" fmla="*/ 592 w 3704"/>
              <a:gd name="T3" fmla="*/ 16 h 640"/>
              <a:gd name="T4" fmla="*/ 1216 w 3704"/>
              <a:gd name="T5" fmla="*/ 160 h 640"/>
              <a:gd name="T6" fmla="*/ 1744 w 3704"/>
              <a:gd name="T7" fmla="*/ 64 h 640"/>
              <a:gd name="T8" fmla="*/ 2560 w 3704"/>
              <a:gd name="T9" fmla="*/ 208 h 640"/>
              <a:gd name="T10" fmla="*/ 3552 w 3704"/>
              <a:gd name="T11" fmla="*/ 58 h 640"/>
              <a:gd name="T12" fmla="*/ 3472 w 3704"/>
              <a:gd name="T13" fmla="*/ 448 h 640"/>
              <a:gd name="T14" fmla="*/ 3520 w 3704"/>
              <a:gd name="T15" fmla="*/ 640 h 640"/>
              <a:gd name="T16" fmla="*/ 3472 w 3704"/>
              <a:gd name="T17" fmla="*/ 448 h 640"/>
              <a:gd name="T18" fmla="*/ 3568 w 3704"/>
              <a:gd name="T19" fmla="*/ 160 h 640"/>
              <a:gd name="T20" fmla="*/ 3472 w 3704"/>
              <a:gd name="T21" fmla="*/ 112 h 640"/>
              <a:gd name="T22" fmla="*/ 2800 w 3704"/>
              <a:gd name="T23" fmla="*/ 160 h 640"/>
              <a:gd name="T24" fmla="*/ 2272 w 3704"/>
              <a:gd name="T25" fmla="*/ 256 h 640"/>
              <a:gd name="T26" fmla="*/ 1600 w 3704"/>
              <a:gd name="T27" fmla="*/ 64 h 640"/>
              <a:gd name="T28" fmla="*/ 1024 w 3704"/>
              <a:gd name="T29" fmla="*/ 160 h 640"/>
              <a:gd name="T30" fmla="*/ 496 w 3704"/>
              <a:gd name="T31" fmla="*/ 16 h 640"/>
              <a:gd name="T32" fmla="*/ 16 w 3704"/>
              <a:gd name="T33" fmla="*/ 256 h 6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04"/>
              <a:gd name="T52" fmla="*/ 0 h 640"/>
              <a:gd name="T53" fmla="*/ 3704 w 3704"/>
              <a:gd name="T54" fmla="*/ 640 h 6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 rot="10800000"/>
          <a:lstStyle/>
          <a:p>
            <a:pPr>
              <a:defRPr/>
            </a:pPr>
            <a:endParaRPr lang="en-US"/>
          </a:p>
        </p:txBody>
      </p:sp>
      <p:sp>
        <p:nvSpPr>
          <p:cNvPr id="8" name="Freeform 243"/>
          <p:cNvSpPr>
            <a:spLocks/>
          </p:cNvSpPr>
          <p:nvPr/>
        </p:nvSpPr>
        <p:spPr bwMode="auto">
          <a:xfrm rot="5400000">
            <a:off x="6884988" y="3086100"/>
            <a:ext cx="6705600" cy="685800"/>
          </a:xfrm>
          <a:custGeom>
            <a:avLst/>
            <a:gdLst>
              <a:gd name="T0" fmla="*/ 16 w 3704"/>
              <a:gd name="T1" fmla="*/ 256 h 640"/>
              <a:gd name="T2" fmla="*/ 592 w 3704"/>
              <a:gd name="T3" fmla="*/ 16 h 640"/>
              <a:gd name="T4" fmla="*/ 1216 w 3704"/>
              <a:gd name="T5" fmla="*/ 160 h 640"/>
              <a:gd name="T6" fmla="*/ 1744 w 3704"/>
              <a:gd name="T7" fmla="*/ 64 h 640"/>
              <a:gd name="T8" fmla="*/ 2560 w 3704"/>
              <a:gd name="T9" fmla="*/ 208 h 640"/>
              <a:gd name="T10" fmla="*/ 3552 w 3704"/>
              <a:gd name="T11" fmla="*/ 58 h 640"/>
              <a:gd name="T12" fmla="*/ 3472 w 3704"/>
              <a:gd name="T13" fmla="*/ 448 h 640"/>
              <a:gd name="T14" fmla="*/ 3520 w 3704"/>
              <a:gd name="T15" fmla="*/ 640 h 640"/>
              <a:gd name="T16" fmla="*/ 3472 w 3704"/>
              <a:gd name="T17" fmla="*/ 448 h 640"/>
              <a:gd name="T18" fmla="*/ 3568 w 3704"/>
              <a:gd name="T19" fmla="*/ 160 h 640"/>
              <a:gd name="T20" fmla="*/ 3472 w 3704"/>
              <a:gd name="T21" fmla="*/ 112 h 640"/>
              <a:gd name="T22" fmla="*/ 2800 w 3704"/>
              <a:gd name="T23" fmla="*/ 160 h 640"/>
              <a:gd name="T24" fmla="*/ 2272 w 3704"/>
              <a:gd name="T25" fmla="*/ 256 h 640"/>
              <a:gd name="T26" fmla="*/ 1600 w 3704"/>
              <a:gd name="T27" fmla="*/ 64 h 640"/>
              <a:gd name="T28" fmla="*/ 1024 w 3704"/>
              <a:gd name="T29" fmla="*/ 160 h 640"/>
              <a:gd name="T30" fmla="*/ 496 w 3704"/>
              <a:gd name="T31" fmla="*/ 16 h 640"/>
              <a:gd name="T32" fmla="*/ 16 w 3704"/>
              <a:gd name="T33" fmla="*/ 256 h 6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04"/>
              <a:gd name="T52" fmla="*/ 0 h 640"/>
              <a:gd name="T53" fmla="*/ 3704 w 3704"/>
              <a:gd name="T54" fmla="*/ 640 h 6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 rot="10800000" vert="eaVert"/>
          <a:lstStyle/>
          <a:p>
            <a:pPr>
              <a:defRPr/>
            </a:pPr>
            <a:endParaRPr lang="en-US"/>
          </a:p>
        </p:txBody>
      </p:sp>
      <p:pic>
        <p:nvPicPr>
          <p:cNvPr id="6152" name="Picture 10" descr="star_tip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5638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star_tip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6038"/>
            <a:ext cx="838200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star_tip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0" descr="star_tip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05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278" y="184416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I-Vocabulary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1.Main character :</a:t>
            </a:r>
          </a:p>
          <a:p>
            <a:pPr marL="0" indent="0">
              <a:buNone/>
            </a:pPr>
            <a:r>
              <a:rPr lang="en-US" dirty="0" err="1" smtClean="0"/>
              <a:t>E.g</a:t>
            </a:r>
            <a:r>
              <a:rPr lang="en-US" dirty="0"/>
              <a:t>: </a:t>
            </a:r>
            <a:r>
              <a:rPr lang="en-US" dirty="0" smtClean="0"/>
              <a:t>Mai An </a:t>
            </a:r>
            <a:r>
              <a:rPr lang="en-US" dirty="0" err="1" smtClean="0"/>
              <a:t>Tiem</a:t>
            </a:r>
            <a:r>
              <a:rPr lang="en-US" dirty="0" smtClean="0"/>
              <a:t> is the main character of the story of Mai An </a:t>
            </a:r>
            <a:r>
              <a:rPr lang="en-US" dirty="0" err="1" smtClean="0"/>
              <a:t>Tiem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58" y="725986"/>
            <a:ext cx="5167651" cy="5458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691" y="184416"/>
            <a:ext cx="6158834" cy="4513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14" y="110741"/>
            <a:ext cx="6963283" cy="5826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23" y="407866"/>
            <a:ext cx="6894026" cy="4587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989" y="795681"/>
            <a:ext cx="6219696" cy="60108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9596" y="3492951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Rộng</a:t>
            </a:r>
            <a:r>
              <a:rPr lang="en-US" sz="3200" dirty="0" smtClean="0"/>
              <a:t> </a:t>
            </a:r>
            <a:r>
              <a:rPr lang="en-US" sz="3200" dirty="0" err="1" smtClean="0"/>
              <a:t>rãi</a:t>
            </a:r>
            <a:r>
              <a:rPr lang="en-US" sz="3200" dirty="0" smtClean="0"/>
              <a:t>, </a:t>
            </a:r>
            <a:r>
              <a:rPr lang="en-US" sz="3200" dirty="0" err="1" smtClean="0"/>
              <a:t>hào</a:t>
            </a:r>
            <a:r>
              <a:rPr lang="en-US" sz="3200" dirty="0" smtClean="0"/>
              <a:t> </a:t>
            </a:r>
            <a:r>
              <a:rPr lang="en-US" sz="3200" dirty="0" err="1" smtClean="0"/>
              <a:t>phóng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739440" y="3989303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Tốt</a:t>
            </a:r>
            <a:r>
              <a:rPr lang="en-US" sz="3200" dirty="0" smtClean="0"/>
              <a:t> </a:t>
            </a:r>
            <a:r>
              <a:rPr lang="en-US" sz="3200" dirty="0" err="1" smtClean="0"/>
              <a:t>bụng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471240" y="4551619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Chăm</a:t>
            </a:r>
            <a:r>
              <a:rPr lang="en-US" sz="3200" dirty="0" smtClean="0"/>
              <a:t> </a:t>
            </a:r>
            <a:r>
              <a:rPr lang="en-US" sz="3200" dirty="0" err="1" smtClean="0"/>
              <a:t>chỉ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739440" y="5567772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</a:t>
            </a:r>
            <a:r>
              <a:rPr lang="en-US" sz="3200" dirty="0" err="1" smtClean="0"/>
              <a:t>ịu</a:t>
            </a:r>
            <a:r>
              <a:rPr lang="en-US" sz="3200" dirty="0" smtClean="0"/>
              <a:t> </a:t>
            </a:r>
            <a:r>
              <a:rPr lang="en-US" sz="3200" dirty="0" err="1" smtClean="0"/>
              <a:t>dàng</a:t>
            </a:r>
            <a:r>
              <a:rPr lang="en-US" sz="3200" dirty="0" smtClean="0"/>
              <a:t>, </a:t>
            </a:r>
            <a:r>
              <a:rPr lang="en-US" sz="3200" dirty="0" err="1" smtClean="0"/>
              <a:t>lịch</a:t>
            </a:r>
            <a:r>
              <a:rPr lang="en-US" sz="3200" dirty="0" smtClean="0"/>
              <a:t> </a:t>
            </a:r>
            <a:r>
              <a:rPr lang="en-US" sz="3200" dirty="0" err="1" smtClean="0"/>
              <a:t>thiệp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023193" y="1789853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vật</a:t>
            </a:r>
            <a:r>
              <a:rPr lang="en-US" sz="3200" dirty="0" smtClean="0"/>
              <a:t> </a:t>
            </a:r>
            <a:r>
              <a:rPr lang="en-US" sz="3200" dirty="0" err="1" smtClean="0"/>
              <a:t>chính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01842" y="3478526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Generous: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8909" y="3987266"/>
            <a:ext cx="1348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3.Kind: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797980" y="4524257"/>
            <a:ext cx="2879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4.Hard-working: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818909" y="5567772"/>
            <a:ext cx="1795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6. </a:t>
            </a:r>
            <a:r>
              <a:rPr lang="en-US" sz="3200" dirty="0"/>
              <a:t>Gentle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0" y="5044552"/>
            <a:ext cx="1837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5. Clever: 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2829596" y="5041868"/>
            <a:ext cx="3487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Khôn</a:t>
            </a:r>
            <a:r>
              <a:rPr lang="en-US" sz="3200" dirty="0" smtClean="0"/>
              <a:t> </a:t>
            </a:r>
            <a:r>
              <a:rPr lang="en-US" sz="3200" dirty="0" err="1" smtClean="0"/>
              <a:t>khéo</a:t>
            </a:r>
            <a:r>
              <a:rPr lang="en-US" sz="3200" dirty="0" smtClean="0"/>
              <a:t>, </a:t>
            </a:r>
            <a:r>
              <a:rPr lang="en-US" sz="3200" dirty="0" err="1" smtClean="0"/>
              <a:t>lanh</a:t>
            </a:r>
            <a:r>
              <a:rPr lang="en-US" sz="3200" dirty="0" smtClean="0"/>
              <a:t> </a:t>
            </a:r>
            <a:r>
              <a:rPr lang="en-US" sz="3200" dirty="0" err="1" smtClean="0"/>
              <a:t>lợi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31" y="636646"/>
            <a:ext cx="6511721" cy="55159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34322" y="2832612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</a:t>
            </a:r>
            <a:r>
              <a:rPr lang="en-US" sz="3200" dirty="0" smtClean="0"/>
              <a:t>Borrow: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739440" y="2844639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Mượn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00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47"/>
            <a:ext cx="11353800" cy="6383396"/>
          </a:xfrm>
        </p:spPr>
      </p:pic>
      <p:pic>
        <p:nvPicPr>
          <p:cNvPr id="6" name="Track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21476" y="2132527"/>
            <a:ext cx="609600" cy="609600"/>
          </a:xfrm>
          <a:prstGeom prst="rect">
            <a:avLst/>
          </a:prstGeom>
        </p:spPr>
      </p:pic>
      <p:pic>
        <p:nvPicPr>
          <p:cNvPr id="8" name="Track 1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52552" y="4115874"/>
            <a:ext cx="609600" cy="609600"/>
          </a:xfrm>
          <a:prstGeom prst="rect">
            <a:avLst/>
          </a:prstGeom>
        </p:spPr>
      </p:pic>
      <p:pic>
        <p:nvPicPr>
          <p:cNvPr id="9" name="Track 16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76900" y="1901266"/>
            <a:ext cx="609600" cy="609600"/>
          </a:xfrm>
          <a:prstGeom prst="rect">
            <a:avLst/>
          </a:prstGeom>
        </p:spPr>
      </p:pic>
      <p:pic>
        <p:nvPicPr>
          <p:cNvPr id="10" name="Track 17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83651" y="18277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9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  <p:pic>
        <p:nvPicPr>
          <p:cNvPr id="5" name="Track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5408" y="2274195"/>
            <a:ext cx="609600" cy="609600"/>
          </a:xfrm>
          <a:prstGeom prst="rect">
            <a:avLst/>
          </a:prstGeom>
        </p:spPr>
      </p:pic>
      <p:pic>
        <p:nvPicPr>
          <p:cNvPr id="6" name="Track 1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486400" y="2055813"/>
            <a:ext cx="609600" cy="609600"/>
          </a:xfrm>
          <a:prstGeom prst="rect">
            <a:avLst/>
          </a:prstGeom>
        </p:spPr>
      </p:pic>
      <p:pic>
        <p:nvPicPr>
          <p:cNvPr id="7" name="Track 2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542727" y="1751013"/>
            <a:ext cx="609600" cy="609600"/>
          </a:xfrm>
          <a:prstGeom prst="rect">
            <a:avLst/>
          </a:prstGeom>
        </p:spPr>
      </p:pic>
      <p:pic>
        <p:nvPicPr>
          <p:cNvPr id="8" name="Track 2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37927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2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6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  <p:pic>
        <p:nvPicPr>
          <p:cNvPr id="5" name="Track 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" y="1081088"/>
            <a:ext cx="609600" cy="609600"/>
          </a:xfrm>
          <a:prstGeom prst="rect">
            <a:avLst/>
          </a:prstGeom>
        </p:spPr>
      </p:pic>
      <p:pic>
        <p:nvPicPr>
          <p:cNvPr id="6" name="Track 2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357870" y="1269642"/>
            <a:ext cx="609600" cy="609600"/>
          </a:xfrm>
          <a:prstGeom prst="rect">
            <a:avLst/>
          </a:prstGeom>
        </p:spPr>
      </p:pic>
      <p:pic>
        <p:nvPicPr>
          <p:cNvPr id="7" name="Track 2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744200" y="1175365"/>
            <a:ext cx="609600" cy="609600"/>
          </a:xfrm>
          <a:prstGeom prst="rect">
            <a:avLst/>
          </a:prstGeom>
        </p:spPr>
      </p:pic>
      <p:pic>
        <p:nvPicPr>
          <p:cNvPr id="8" name="Track 25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164687" y="6037877"/>
            <a:ext cx="609600" cy="609600"/>
          </a:xfrm>
          <a:prstGeom prst="rect">
            <a:avLst/>
          </a:prstGeom>
        </p:spPr>
      </p:pic>
      <p:pic>
        <p:nvPicPr>
          <p:cNvPr id="9" name="Track 26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53800" y="59907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4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9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1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3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C00000"/>
                </a:solidFill>
              </a:rPr>
              <a:t>LUCKY NUMBER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33600" y="1536836"/>
            <a:ext cx="2590800" cy="20928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724401" y="3629717"/>
            <a:ext cx="2589781" cy="20928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724401" y="1536836"/>
            <a:ext cx="2590085" cy="20928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2133600" y="3629717"/>
            <a:ext cx="2590800" cy="20928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7314182" y="1539434"/>
            <a:ext cx="2628331" cy="20928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7314486" y="3600146"/>
            <a:ext cx="2628331" cy="20928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3" name="Right Arrow 2">
            <a:hlinkClick r:id="rId9" action="ppaction://hlinksldjump"/>
          </p:cNvPr>
          <p:cNvSpPr/>
          <p:nvPr/>
        </p:nvSpPr>
        <p:spPr>
          <a:xfrm>
            <a:off x="9029700" y="6172200"/>
            <a:ext cx="1219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09690" y="56930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1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1. What</a:t>
            </a:r>
            <a:r>
              <a:rPr lang="vi-VN" sz="6000" b="1" dirty="0">
                <a:solidFill>
                  <a:srgbClr val="FF0000"/>
                </a:solidFill>
              </a:rPr>
              <a:t>’s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vi-VN" sz="6000" b="1" dirty="0">
                <a:solidFill>
                  <a:srgbClr val="FF0000"/>
                </a:solidFill>
              </a:rPr>
              <a:t>_______like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  <a:r>
              <a:rPr lang="vi-VN" sz="6000" b="1" dirty="0">
                <a:solidFill>
                  <a:srgbClr val="FF0000"/>
                </a:solidFill>
              </a:rPr>
              <a:t/>
            </a:r>
            <a:br>
              <a:rPr lang="vi-VN" sz="6000" b="1" dirty="0">
                <a:solidFill>
                  <a:srgbClr val="FF0000"/>
                </a:solidFill>
              </a:rPr>
            </a:br>
            <a:r>
              <a:rPr lang="vi-VN" sz="6000" b="1" dirty="0">
                <a:solidFill>
                  <a:srgbClr val="FF0000"/>
                </a:solidFill>
              </a:rPr>
              <a:t>( 200 point )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524000"/>
            <a:ext cx="8229600" cy="1025288"/>
          </a:xfrm>
        </p:spPr>
        <p:txBody>
          <a:bodyPr>
            <a:normAutofit/>
          </a:bodyPr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He’s hard – working.</a:t>
            </a:r>
            <a:endParaRPr lang="en-US" sz="5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urved Up Arrow 3">
            <a:hlinkClick r:id="rId3" action="ppaction://hlinksldjump"/>
          </p:cNvPr>
          <p:cNvSpPr/>
          <p:nvPr/>
        </p:nvSpPr>
        <p:spPr>
          <a:xfrm>
            <a:off x="9372600" y="6248400"/>
            <a:ext cx="1278341" cy="609600"/>
          </a:xfrm>
          <a:prstGeom prst="curvedUp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39" y="2362201"/>
            <a:ext cx="913490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16039" y="5835769"/>
            <a:ext cx="8229600" cy="1025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5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 Tiem / hard – working</a:t>
            </a:r>
            <a:endParaRPr lang="en-US" sz="5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38600" y="-152400"/>
            <a:ext cx="5410200" cy="1025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5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 Tiem</a:t>
            </a:r>
            <a:endParaRPr lang="en-US" sz="5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734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185</Words>
  <Application>Microsoft Office PowerPoint</Application>
  <PresentationFormat>Widescreen</PresentationFormat>
  <Paragraphs>57</Paragraphs>
  <Slides>17</Slides>
  <Notes>1</Notes>
  <HiddenSlides>0</HiddenSlides>
  <MMClips>16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.VnAristote</vt:lpstr>
      <vt:lpstr>Arial</vt:lpstr>
      <vt:lpstr>Arial Black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I-Vocabulary</vt:lpstr>
      <vt:lpstr>PowerPoint Presentation</vt:lpstr>
      <vt:lpstr>PowerPoint Presentation</vt:lpstr>
      <vt:lpstr>PowerPoint Presentation</vt:lpstr>
      <vt:lpstr>LUCKY NUMBER</vt:lpstr>
      <vt:lpstr>1. What’s _______like? ( 200 point )</vt:lpstr>
      <vt:lpstr>PowerPoint Presentation</vt:lpstr>
      <vt:lpstr>3. What ___________like? ( 300 point )</vt:lpstr>
      <vt:lpstr>4. What’s _______   like? ( 250 point )</vt:lpstr>
      <vt:lpstr>PowerPoint Presentation</vt:lpstr>
      <vt:lpstr>6. What’s ___  like? ( 350 point 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</dc:creator>
  <cp:lastModifiedBy>FPTSHOP</cp:lastModifiedBy>
  <cp:revision>26</cp:revision>
  <dcterms:created xsi:type="dcterms:W3CDTF">2017-11-07T15:18:10Z</dcterms:created>
  <dcterms:modified xsi:type="dcterms:W3CDTF">2017-11-09T02:46:23Z</dcterms:modified>
</cp:coreProperties>
</file>